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7" r:id="rId4"/>
    <p:sldId id="258" r:id="rId5"/>
    <p:sldId id="259" r:id="rId6"/>
    <p:sldId id="268" r:id="rId7"/>
    <p:sldId id="261" r:id="rId8"/>
    <p:sldId id="264" r:id="rId9"/>
    <p:sldId id="265" r:id="rId10"/>
    <p:sldId id="26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362"/>
    <p:restoredTop sz="95680"/>
  </p:normalViewPr>
  <p:slideViewPr>
    <p:cSldViewPr snapToGrid="0" snapToObjects="1">
      <p:cViewPr varScale="1">
        <p:scale>
          <a:sx n="108" d="100"/>
          <a:sy n="108" d="100"/>
        </p:scale>
        <p:origin x="9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7/3/22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7/3/22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7/3/22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7/3/22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mathurinache/world-happiness-report#__sid=js0" TargetMode="External"/><Relationship Id="rId2" Type="http://schemas.openxmlformats.org/officeDocument/2006/relationships/hyperlink" Target="https://github.com/mholford91/DSC-630/blob/main/Project/Milestone%204.ipynb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orldhappiness.report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hyperlink" Target="https://www.kaggle.com/mathurinache/world-happiness-report#__sid=js0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974D4-3096-FE44-B044-351CB59096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Megan Holford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8F07F2-5FAE-264B-872D-B65F4C77B0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Predicting World Happiness</a:t>
            </a:r>
          </a:p>
        </p:txBody>
      </p:sp>
      <p:pic>
        <p:nvPicPr>
          <p:cNvPr id="5" name="Audio Recording Nov 18, 2021 at 12:44:00 AM" descr="Audio Recording Nov 18, 2021 at 12:44:00 AM">
            <a:hlinkClick r:id="" action="ppaction://media"/>
            <a:extLst>
              <a:ext uri="{FF2B5EF4-FFF2-40B4-BE49-F238E27FC236}">
                <a16:creationId xmlns:a16="http://schemas.microsoft.com/office/drawing/2014/main" id="{DBCCFBDC-5B5C-574B-A8A9-F72140B13C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79200" y="5729224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409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2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68F3BBE-BE39-D448-B663-B8B51E7D159D}"/>
              </a:ext>
            </a:extLst>
          </p:cNvPr>
          <p:cNvSpPr txBox="1"/>
          <p:nvPr/>
        </p:nvSpPr>
        <p:spPr>
          <a:xfrm>
            <a:off x="7122142" y="460915"/>
            <a:ext cx="21499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References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726D3D-8233-084B-9CCA-C5F455A37D58}"/>
              </a:ext>
            </a:extLst>
          </p:cNvPr>
          <p:cNvSpPr txBox="1"/>
          <p:nvPr/>
        </p:nvSpPr>
        <p:spPr>
          <a:xfrm>
            <a:off x="0" y="5380672"/>
            <a:ext cx="927209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Coding can be found at this repository: </a:t>
            </a:r>
          </a:p>
          <a:p>
            <a:r>
              <a:rPr lang="en-US" dirty="0">
                <a:hlinkClick r:id="rId2"/>
              </a:rPr>
              <a:t>https://github.com/mholford91/DSC-630/blob/main/Project/Milestone%204.ipynb</a:t>
            </a: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67721D-8595-DD48-A2A0-874497B7E263}"/>
              </a:ext>
            </a:extLst>
          </p:cNvPr>
          <p:cNvSpPr txBox="1"/>
          <p:nvPr/>
        </p:nvSpPr>
        <p:spPr>
          <a:xfrm>
            <a:off x="640080" y="3424273"/>
            <a:ext cx="94966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hlinkClick r:id="rId3"/>
              </a:rPr>
              <a:t>https://www.kaggle.com/mathurinache/world-happiness-report#__sid=js0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35E9FD-9F3E-D442-9796-C8FF6B10198C}"/>
              </a:ext>
            </a:extLst>
          </p:cNvPr>
          <p:cNvSpPr txBox="1"/>
          <p:nvPr/>
        </p:nvSpPr>
        <p:spPr>
          <a:xfrm>
            <a:off x="640080" y="4109041"/>
            <a:ext cx="3482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https://</a:t>
            </a:r>
            <a:r>
              <a:rPr lang="en-US" dirty="0" err="1">
                <a:hlinkClick r:id="rId4"/>
              </a:rPr>
              <a:t>worldhappiness.report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45E8AD-0889-8946-A32B-E58453742E54}"/>
              </a:ext>
            </a:extLst>
          </p:cNvPr>
          <p:cNvSpPr txBox="1"/>
          <p:nvPr/>
        </p:nvSpPr>
        <p:spPr>
          <a:xfrm>
            <a:off x="640080" y="2223944"/>
            <a:ext cx="909896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Gallup. (2019, February 14). </a:t>
            </a:r>
            <a:r>
              <a:rPr lang="en-US" i="1" dirty="0"/>
              <a:t>How does the Gallup World Poll Work?</a:t>
            </a:r>
            <a:r>
              <a:rPr lang="en-US" dirty="0"/>
              <a:t> </a:t>
            </a:r>
            <a:r>
              <a:rPr lang="en-US" dirty="0" err="1"/>
              <a:t>Gallup.com</a:t>
            </a:r>
            <a:r>
              <a:rPr lang="en-US" dirty="0"/>
              <a:t>. </a:t>
            </a:r>
          </a:p>
          <a:p>
            <a:r>
              <a:rPr lang="en-US" dirty="0"/>
              <a:t>		Retrieved November 18, 2021, from </a:t>
            </a:r>
          </a:p>
          <a:p>
            <a:r>
              <a:rPr lang="en-US" dirty="0"/>
              <a:t>		https://</a:t>
            </a:r>
            <a:r>
              <a:rPr lang="en-US" dirty="0" err="1"/>
              <a:t>www.gallup.com</a:t>
            </a:r>
            <a:r>
              <a:rPr lang="en-US" dirty="0"/>
              <a:t>/178667/</a:t>
            </a:r>
            <a:r>
              <a:rPr lang="en-US" dirty="0" err="1"/>
              <a:t>gallup</a:t>
            </a:r>
            <a:r>
              <a:rPr lang="en-US" dirty="0"/>
              <a:t>-world-poll-</a:t>
            </a:r>
            <a:r>
              <a:rPr lang="en-US" dirty="0" err="1"/>
              <a:t>work.aspx</a:t>
            </a:r>
            <a:r>
              <a:rPr lang="en-US" dirty="0"/>
              <a:t>.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393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DF21C-AC1F-BD4B-934C-D70A1EA1C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5703" y="800423"/>
            <a:ext cx="8610600" cy="1293028"/>
          </a:xfrm>
        </p:spPr>
        <p:txBody>
          <a:bodyPr>
            <a:normAutofit fontScale="90000"/>
          </a:bodyPr>
          <a:lstStyle/>
          <a:p>
            <a:r>
              <a:rPr lang="en-US" b="1" u="sng" dirty="0"/>
              <a:t>World Happiness </a:t>
            </a:r>
            <a:br>
              <a:rPr lang="en-US" b="1" u="sng" dirty="0"/>
            </a:br>
            <a:br>
              <a:rPr lang="en-US" u="sng" dirty="0"/>
            </a:br>
            <a:endParaRPr lang="en-US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078AB8-D8A2-DB45-8B6D-3CA8E26570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0803" y="1913392"/>
            <a:ext cx="10820400" cy="4928504"/>
          </a:xfrm>
        </p:spPr>
        <p:txBody>
          <a:bodyPr>
            <a:normAutofit/>
          </a:bodyPr>
          <a:lstStyle/>
          <a:p>
            <a:r>
              <a:rPr lang="en-US" dirty="0"/>
              <a:t>Can you predict a country’s Happiness score?</a:t>
            </a:r>
          </a:p>
          <a:p>
            <a:endParaRPr lang="en-US" dirty="0"/>
          </a:p>
          <a:p>
            <a:r>
              <a:rPr lang="en-US" dirty="0"/>
              <a:t>Some of the cases this information can be used for are: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Creating or expanding new government policy,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Seeing how GDP may relate to the happiness of citizens and their health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How these factors relate to the idea of happiness in psychology. </a:t>
            </a:r>
          </a:p>
        </p:txBody>
      </p:sp>
      <p:pic>
        <p:nvPicPr>
          <p:cNvPr id="4" name="Audio Recording Nov 18, 2021 at 12:49:34 AM" descr="Audio Recording Nov 18, 2021 at 12:49:34 AM">
            <a:hlinkClick r:id="" action="ppaction://media"/>
            <a:extLst>
              <a:ext uri="{FF2B5EF4-FFF2-40B4-BE49-F238E27FC236}">
                <a16:creationId xmlns:a16="http://schemas.microsoft.com/office/drawing/2014/main" id="{0CC84C8D-517B-2442-8E73-C3113048AB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099800" y="550647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911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5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7AFA0-BEF5-C048-9B74-FBE2180DB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6149" y="254921"/>
            <a:ext cx="6797040" cy="1293028"/>
          </a:xfrm>
        </p:spPr>
        <p:txBody>
          <a:bodyPr/>
          <a:lstStyle/>
          <a:p>
            <a:r>
              <a:rPr lang="en-US" b="1" u="sng" dirty="0"/>
              <a:t>Data    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773DC2-41C6-0140-BFBF-5E58579324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My data is available here from Kaggle: :</a:t>
            </a:r>
            <a:r>
              <a:rPr lang="en-US" u="sng" dirty="0">
                <a:hlinkClick r:id="rId4"/>
              </a:rPr>
              <a:t>https://www.kaggle.com/mathurinache/world-happiness-report#__sid=js0</a:t>
            </a:r>
            <a:endParaRPr lang="en-US" u="sng" dirty="0"/>
          </a:p>
          <a:p>
            <a:endParaRPr lang="en-US" u="sng" dirty="0"/>
          </a:p>
          <a:p>
            <a:r>
              <a:rPr lang="en-US" dirty="0"/>
              <a:t>This data covers the years from 2015 to 2020 for 153 countries and territories.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Data collected from the Gallup World Poll which surveys approximately 1,000 per country ages 15+.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Audio Recording Nov 18, 2021 at 1:07:36 AM" descr="Audio Recording Nov 18, 2021 at 1:07:36 AM">
            <a:hlinkClick r:id="" action="ppaction://media"/>
            <a:extLst>
              <a:ext uri="{FF2B5EF4-FFF2-40B4-BE49-F238E27FC236}">
                <a16:creationId xmlns:a16="http://schemas.microsoft.com/office/drawing/2014/main" id="{BC4CD6CC-5CFD-9841-84BD-0F925A3E3B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693400" y="581228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5912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8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table&#10;&#10;Per this chart, we can see that some variables like GDP, Health and Family have a higher correlation to the overall Happiness Score than variables like Generosity and Trust.&#10;">
            <a:extLst>
              <a:ext uri="{FF2B5EF4-FFF2-40B4-BE49-F238E27FC236}">
                <a16:creationId xmlns:a16="http://schemas.microsoft.com/office/drawing/2014/main" id="{0250B60A-C67F-3B43-B2D4-ED8FFA458B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5552" y="834122"/>
            <a:ext cx="7403804" cy="48269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6B44B52-91F4-DF4F-AE13-8234E1A26C0F}"/>
              </a:ext>
            </a:extLst>
          </p:cNvPr>
          <p:cNvSpPr txBox="1"/>
          <p:nvPr/>
        </p:nvSpPr>
        <p:spPr>
          <a:xfrm>
            <a:off x="-7692571" y="5729073"/>
            <a:ext cx="281600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Per this chart, we can see that some variables like GDP, Health and Family have a </a:t>
            </a:r>
          </a:p>
          <a:p>
            <a:pPr algn="ctr"/>
            <a:r>
              <a:rPr lang="en-US" dirty="0"/>
              <a:t>higher correlation to the overall Happiness Score than variables like Generosity and Trust.</a:t>
            </a:r>
          </a:p>
        </p:txBody>
      </p:sp>
      <p:pic>
        <p:nvPicPr>
          <p:cNvPr id="3" name="Audio Recording Nov 18, 2021 at 1:15:39 AM" descr="Audio Recording Nov 18, 2021 at 1:15:39 AM">
            <a:hlinkClick r:id="" action="ppaction://media"/>
            <a:extLst>
              <a:ext uri="{FF2B5EF4-FFF2-40B4-BE49-F238E27FC236}">
                <a16:creationId xmlns:a16="http://schemas.microsoft.com/office/drawing/2014/main" id="{A66BCD54-4EA9-5049-96D5-293ED62F43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42036" y="5115118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6114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0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B89F70-37E2-204A-9239-CD10EDE5812F}"/>
              </a:ext>
            </a:extLst>
          </p:cNvPr>
          <p:cNvSpPr txBox="1"/>
          <p:nvPr/>
        </p:nvSpPr>
        <p:spPr>
          <a:xfrm>
            <a:off x="389951" y="471488"/>
            <a:ext cx="11412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After getting an idea of the variables that have a stronger relationship, we can do a bit more analysis</a:t>
            </a: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CCB3EA32-A0A4-9E41-8E20-EDA36A5BF3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7861" y="1104119"/>
            <a:ext cx="3735879" cy="2537578"/>
          </a:xfrm>
          <a:prstGeom prst="rect">
            <a:avLst/>
          </a:prstGeom>
        </p:spPr>
      </p:pic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693A8B97-3A19-1744-9C97-306FF033DA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8894" y="1121358"/>
            <a:ext cx="3762884" cy="2520339"/>
          </a:xfrm>
          <a:prstGeom prst="rect">
            <a:avLst/>
          </a:prstGeom>
        </p:spPr>
      </p:pic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73102C93-D9B6-D049-92E8-E3F356A111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58894" y="3922236"/>
            <a:ext cx="3806881" cy="2464276"/>
          </a:xfrm>
          <a:prstGeom prst="rect">
            <a:avLst/>
          </a:prstGeom>
        </p:spPr>
      </p:pic>
      <p:pic>
        <p:nvPicPr>
          <p:cNvPr id="10" name="Picture 9" descr="Chart, scatter chart&#10;&#10;Description automatically generated">
            <a:extLst>
              <a:ext uri="{FF2B5EF4-FFF2-40B4-BE49-F238E27FC236}">
                <a16:creationId xmlns:a16="http://schemas.microsoft.com/office/drawing/2014/main" id="{D8CE5A32-F8CB-684C-9050-5FFF7321BC4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17861" y="3917711"/>
            <a:ext cx="3735879" cy="24368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616BC0C-8BF8-D54E-A765-B8518DC4DB09}"/>
              </a:ext>
            </a:extLst>
          </p:cNvPr>
          <p:cNvSpPr txBox="1"/>
          <p:nvPr/>
        </p:nvSpPr>
        <p:spPr>
          <a:xfrm>
            <a:off x="389951" y="1443038"/>
            <a:ext cx="242275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Based on the scatterplots, we can see that there is more of a linear relationship between Happiness Score and GDP, Health, and Family. The relationship between Happiness Score and Generosity and Trust is not very strong and non-linear.</a:t>
            </a:r>
          </a:p>
        </p:txBody>
      </p:sp>
      <p:pic>
        <p:nvPicPr>
          <p:cNvPr id="3" name="Audio Recording Nov 18, 2021 at 1:18:22 AM" descr="Audio Recording Nov 18, 2021 at 1:18:22 AM">
            <a:hlinkClick r:id="" action="ppaction://media"/>
            <a:extLst>
              <a:ext uri="{FF2B5EF4-FFF2-40B4-BE49-F238E27FC236}">
                <a16:creationId xmlns:a16="http://schemas.microsoft.com/office/drawing/2014/main" id="{DA6A33DE-2736-3F43-9B8F-8F66089E70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70278" y="582313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083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13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D161F11-B90B-0845-BB72-BA6BEEAF9EAF}"/>
              </a:ext>
            </a:extLst>
          </p:cNvPr>
          <p:cNvSpPr/>
          <p:nvPr/>
        </p:nvSpPr>
        <p:spPr>
          <a:xfrm>
            <a:off x="1973580" y="647699"/>
            <a:ext cx="8244840" cy="5562600"/>
          </a:xfrm>
          <a:prstGeom prst="roundRect">
            <a:avLst/>
          </a:prstGeom>
          <a:solidFill>
            <a:schemeClr val="tx1">
              <a:alpha val="72000"/>
            </a:schemeClr>
          </a:solidFill>
          <a:ln>
            <a:gradFill>
              <a:gsLst>
                <a:gs pos="0">
                  <a:schemeClr val="bg1"/>
                </a:gs>
                <a:gs pos="74000">
                  <a:schemeClr val="tx1">
                    <a:lumMod val="85000"/>
                  </a:schemeClr>
                </a:gs>
                <a:gs pos="83000">
                  <a:schemeClr val="bg2">
                    <a:lumMod val="20000"/>
                    <a:lumOff val="80000"/>
                  </a:schemeClr>
                </a:gs>
                <a:gs pos="100000">
                  <a:schemeClr val="bg2">
                    <a:lumMod val="20000"/>
                    <a:lumOff val="80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6028FCE0-C724-3443-915E-3C802CAB23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7120" y="932988"/>
            <a:ext cx="7477760" cy="4992021"/>
          </a:xfrm>
          <a:prstGeom prst="rect">
            <a:avLst/>
          </a:prstGeom>
        </p:spPr>
      </p:pic>
      <p:pic>
        <p:nvPicPr>
          <p:cNvPr id="6" name="Audio Recording Nov 18, 2021 at 1:23:28 AM" descr="Audio Recording Nov 18, 2021 at 1:23:28 AM">
            <a:hlinkClick r:id="" action="ppaction://media"/>
            <a:extLst>
              <a:ext uri="{FF2B5EF4-FFF2-40B4-BE49-F238E27FC236}">
                <a16:creationId xmlns:a16="http://schemas.microsoft.com/office/drawing/2014/main" id="{AE8E68FD-B4B6-6B4A-944A-14E26BC94A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56544" y="592500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494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08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67AC774-668F-F143-B2D2-A1D3F4BE9BC9}"/>
              </a:ext>
            </a:extLst>
          </p:cNvPr>
          <p:cNvSpPr txBox="1"/>
          <p:nvPr/>
        </p:nvSpPr>
        <p:spPr>
          <a:xfrm>
            <a:off x="1525793" y="2189809"/>
            <a:ext cx="32960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Linear Regression: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693F35-35B3-0045-AC2D-18C4EA649243}"/>
              </a:ext>
            </a:extLst>
          </p:cNvPr>
          <p:cNvSpPr txBox="1"/>
          <p:nvPr/>
        </p:nvSpPr>
        <p:spPr>
          <a:xfrm>
            <a:off x="6917572" y="2174371"/>
            <a:ext cx="28648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Random Forest: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4C3906-FA5D-FC42-8BC6-78ABE4384A8A}"/>
              </a:ext>
            </a:extLst>
          </p:cNvPr>
          <p:cNvSpPr txBox="1"/>
          <p:nvPr/>
        </p:nvSpPr>
        <p:spPr>
          <a:xfrm>
            <a:off x="1912919" y="2839352"/>
            <a:ext cx="25218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Training R2</a:t>
            </a:r>
            <a:r>
              <a:rPr lang="en-US" sz="2400" dirty="0"/>
              <a:t>: 75%</a:t>
            </a:r>
          </a:p>
          <a:p>
            <a:pPr algn="ctr"/>
            <a:r>
              <a:rPr lang="en-US" sz="2400" b="1" dirty="0"/>
              <a:t>Test</a:t>
            </a:r>
            <a:r>
              <a:rPr lang="en-US" sz="2400" dirty="0"/>
              <a:t> </a:t>
            </a:r>
            <a:r>
              <a:rPr lang="en-US" sz="2400" b="1" dirty="0"/>
              <a:t>R2</a:t>
            </a:r>
            <a:r>
              <a:rPr lang="en-US" sz="2400" dirty="0"/>
              <a:t>: 76%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8E79E7B-E92B-8B42-A8C3-6B0A884AB64F}"/>
              </a:ext>
            </a:extLst>
          </p:cNvPr>
          <p:cNvSpPr txBox="1"/>
          <p:nvPr/>
        </p:nvSpPr>
        <p:spPr>
          <a:xfrm>
            <a:off x="7089094" y="2839352"/>
            <a:ext cx="25218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/>
              <a:t>Training R2</a:t>
            </a:r>
            <a:r>
              <a:rPr lang="en-US" sz="2400" dirty="0"/>
              <a:t>: 96%</a:t>
            </a:r>
          </a:p>
          <a:p>
            <a:pPr algn="ctr"/>
            <a:r>
              <a:rPr lang="en-US" sz="2400" b="1" dirty="0"/>
              <a:t>Test</a:t>
            </a:r>
            <a:r>
              <a:rPr lang="en-US" sz="2400" dirty="0"/>
              <a:t> </a:t>
            </a:r>
            <a:r>
              <a:rPr lang="en-US" sz="2400" b="1" dirty="0"/>
              <a:t>R2</a:t>
            </a:r>
            <a:r>
              <a:rPr lang="en-US" sz="2400" dirty="0"/>
              <a:t>: 82%</a:t>
            </a:r>
          </a:p>
          <a:p>
            <a:endParaRPr lang="en-US" sz="24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49D75B0-74EC-7948-BAFD-741FD66FC1C6}"/>
              </a:ext>
            </a:extLst>
          </p:cNvPr>
          <p:cNvCxnSpPr/>
          <p:nvPr/>
        </p:nvCxnSpPr>
        <p:spPr>
          <a:xfrm>
            <a:off x="5875911" y="1200418"/>
            <a:ext cx="0" cy="41088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Audio Recording Nov 18, 2021 at 1:27:42 AM" descr="Audio Recording Nov 18, 2021 at 1:27:42 AM">
            <a:hlinkClick r:id="" action="ppaction://media"/>
            <a:extLst>
              <a:ext uri="{FF2B5EF4-FFF2-40B4-BE49-F238E27FC236}">
                <a16:creationId xmlns:a16="http://schemas.microsoft.com/office/drawing/2014/main" id="{A5CC4B6E-0F21-C845-BAAD-3E4ABBC6D9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79200" y="560450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247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19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823F21E-881B-444B-BFD2-BA958481DCD0}"/>
              </a:ext>
            </a:extLst>
          </p:cNvPr>
          <p:cNvSpPr txBox="1"/>
          <p:nvPr/>
        </p:nvSpPr>
        <p:spPr>
          <a:xfrm>
            <a:off x="4992172" y="524827"/>
            <a:ext cx="23839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Model </a:t>
            </a:r>
            <a:r>
              <a:rPr lang="en-US" sz="2800" b="1" dirty="0"/>
              <a:t>Results</a:t>
            </a:r>
          </a:p>
        </p:txBody>
      </p:sp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4CBC56C2-718A-D54C-8FFF-925140959C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34130" y="1605725"/>
            <a:ext cx="4523740" cy="4642786"/>
          </a:xfrm>
          <a:prstGeom prst="rect">
            <a:avLst/>
          </a:prstGeom>
        </p:spPr>
      </p:pic>
      <p:pic>
        <p:nvPicPr>
          <p:cNvPr id="11" name="Audio Recording Nov 18, 2021 at 1:33:16 AM" descr="Audio Recording Nov 18, 2021 at 1:33:16 AM">
            <a:hlinkClick r:id="" action="ppaction://media"/>
            <a:extLst>
              <a:ext uri="{FF2B5EF4-FFF2-40B4-BE49-F238E27FC236}">
                <a16:creationId xmlns:a16="http://schemas.microsoft.com/office/drawing/2014/main" id="{5372B321-9154-0748-BC15-10F9BF50DD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56544" y="575039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59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92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D8AC55-0D1A-074E-B41E-5E3B99544F8E}"/>
              </a:ext>
            </a:extLst>
          </p:cNvPr>
          <p:cNvSpPr txBox="1"/>
          <p:nvPr/>
        </p:nvSpPr>
        <p:spPr>
          <a:xfrm>
            <a:off x="6542315" y="613955"/>
            <a:ext cx="38671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/>
              <a:t>Looking Further…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7279C4-CBCF-1249-8F77-18AC0F29319D}"/>
              </a:ext>
            </a:extLst>
          </p:cNvPr>
          <p:cNvSpPr txBox="1"/>
          <p:nvPr/>
        </p:nvSpPr>
        <p:spPr>
          <a:xfrm>
            <a:off x="1167765" y="2505670"/>
            <a:ext cx="98564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While the model made predictions that were close to the actual happiness score, there is still definitely room for improvement. This is a yearly report that is done and so as more data is made available, it can be used to help train the model. </a:t>
            </a:r>
          </a:p>
        </p:txBody>
      </p:sp>
      <p:pic>
        <p:nvPicPr>
          <p:cNvPr id="11" name="Audio Recording Nov 18, 2021 at 1:43:42 AM" descr="Audio Recording Nov 18, 2021 at 1:43:42 AM">
            <a:hlinkClick r:id="" action="ppaction://media"/>
            <a:extLst>
              <a:ext uri="{FF2B5EF4-FFF2-40B4-BE49-F238E27FC236}">
                <a16:creationId xmlns:a16="http://schemas.microsoft.com/office/drawing/2014/main" id="{B1528819-9BBB-ED47-886B-89E983E775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62309" y="584332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47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5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21196</TotalTime>
  <Words>387</Words>
  <Application>Microsoft Macintosh PowerPoint</Application>
  <PresentationFormat>Widescreen</PresentationFormat>
  <Paragraphs>38</Paragraphs>
  <Slides>10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Century Gothic</vt:lpstr>
      <vt:lpstr>Vapor Trail</vt:lpstr>
      <vt:lpstr>Megan Holford</vt:lpstr>
      <vt:lpstr>World Happiness   </vt:lpstr>
      <vt:lpstr>Data  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Megan Holford</dc:title>
  <dc:creator>Megan Holford</dc:creator>
  <cp:lastModifiedBy>Megan Holford</cp:lastModifiedBy>
  <cp:revision>10</cp:revision>
  <dcterms:created xsi:type="dcterms:W3CDTF">2021-03-07T00:34:52Z</dcterms:created>
  <dcterms:modified xsi:type="dcterms:W3CDTF">2022-07-04T03:50:09Z</dcterms:modified>
</cp:coreProperties>
</file>

<file path=docProps/thumbnail.jpeg>
</file>